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651" r:id="rId4"/>
    <p:sldId id="649" r:id="rId5"/>
    <p:sldId id="653" r:id="rId6"/>
    <p:sldId id="652" r:id="rId7"/>
    <p:sldId id="654" r:id="rId8"/>
    <p:sldId id="655" r:id="rId9"/>
    <p:sldId id="656" r:id="rId10"/>
    <p:sldId id="657" r:id="rId11"/>
    <p:sldId id="658" r:id="rId12"/>
    <p:sldId id="660" r:id="rId13"/>
    <p:sldId id="659" r:id="rId14"/>
    <p:sldId id="661" r:id="rId15"/>
    <p:sldId id="662" r:id="rId16"/>
    <p:sldId id="663" r:id="rId17"/>
    <p:sldId id="664" r:id="rId18"/>
    <p:sldId id="6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BDC1"/>
    <a:srgbClr val="FFFFFF"/>
    <a:srgbClr val="ED1B24"/>
    <a:srgbClr val="008000"/>
    <a:srgbClr val="0000FF"/>
    <a:srgbClr val="04E3FA"/>
    <a:srgbClr val="42E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83137" autoAdjust="0"/>
  </p:normalViewPr>
  <p:slideViewPr>
    <p:cSldViewPr>
      <p:cViewPr varScale="1">
        <p:scale>
          <a:sx n="82" d="100"/>
          <a:sy n="82" d="100"/>
        </p:scale>
        <p:origin x="874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2692" y="2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0AA915C-EB5A-47D2-8699-F60260B0525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39C2F1-5479-4A1C-850C-67D439F65D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D8E427-4D50-49BD-A696-649341C1D328}" type="datetimeFigureOut">
              <a:rPr lang="en-US" smtClean="0"/>
              <a:t>17-May-25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CC5A90-0CBC-4BAE-B3AC-4AC75D75EA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66A46-E26E-4D50-8DDB-FB7F5B9D13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ACFB4-F87E-45C0-A151-8A1215411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275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16DC49-F6FD-4526-A742-676508867C01}" type="datetimeFigureOut">
              <a:rPr lang="en-US" smtClean="0"/>
              <a:pPr/>
              <a:t>17-May-25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82626-6266-440D-A8A1-9108F03CEB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191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800" kern="100" dirty="0">
                    <a:effectLst/>
                    <a:latin typeface="Aptos" panose="020B0004020202020204" pitchFamily="34" charset="0"/>
                    <a:ea typeface="Aptos" panose="020B0004020202020204" pitchFamily="34" charset="0"/>
                    <a:cs typeface="Arial" panose="020B0604020202020204" pitchFamily="34" charset="0"/>
                  </a:rPr>
                  <a:t>"Good [morning/afternoon], everyone. Thank you for being here today. My name is Waleed Atef, and I am excited to present my bachelor project on the 'Influence of Car Trails on the Drag Force Acting on Other Cars'."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Good Morning, I am Abdallah Hossam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 today I am going to present to you my Masters presentation, with the title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𝝁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-synthesis Based Control for Quad-rotor Trajectory Tracking.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6942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00210E-4E26-AD2E-82E3-05D4C246E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14C8B2-2C3A-1558-5173-B53E4C3646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502440-84D1-67FC-B6F4-4B2CCB6393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7604D5-511B-83B7-055D-80F848F95C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946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C7083A-7E0E-F0B2-A787-FB59F8E1F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3EC716-C472-F24D-069E-584741AD34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77E1AE-5AF0-80FA-7967-7C7F38832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718521-82E1-F3D7-5AE7-8557B7E1F2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920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CE0B4-1DA0-6D27-7CE7-A9A5DE6E8C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DD3164-4423-358B-58AE-79A1BD8892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802E11-C718-7A6A-C7AE-0C2C763E26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87C10-19CC-91F3-23BE-21F54904C7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9014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A14092-9126-9D52-5D8F-2105B783F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0DE0D6-6BE6-4771-6D47-969BD7C7DC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3BB05D-1EAC-A0A5-ADB2-0AB5B28BA0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7A22B-77E6-E7F3-4033-898B8FCA8D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1455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C3B4C-A937-2B3E-7A45-601FCAD44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C541E3-65AB-1D5C-6DF6-21ABAC4D2A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BEA749-3509-FB61-DD42-1374937AB4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068268-4B35-78F5-B444-02D5CF0B87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463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FAAEE-C7FA-95BD-945F-B3DBBC6E6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DA10BB-7AAC-D979-A36A-2812587E35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B346F8-A33A-4929-553B-D8DF0DF6CF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14CC1-BC9B-D1E6-5565-65D443B357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825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363C9-FC92-F8EE-7C72-5A199C6EB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C0AC4C-54B2-EF72-581E-5888826597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687F33-B6EE-B392-3C42-08AE5998BC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54C2FC-48D8-9511-C45D-C92A592B96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579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5E15D-D890-A272-E695-CF637E322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B96C28-5119-3401-2114-D95C36FBF5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DA15CC-3B1A-42C8-B39B-2A9A6685D7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346ED-5FCF-0056-E931-E32B429448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711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57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2EF972-E168-6087-F5EB-FC85FD22E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2E127E-D290-11C0-DD9B-2B29ED0644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B43407-0475-A806-D6EE-861F1A1591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F6D6C-B842-7133-34C3-48C58FFB66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041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238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1FCE9-F869-32A4-EA32-AEA99FFC1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F3C7F9-F712-E54D-0BF7-7CFC099AF9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20E560-F57F-AED2-4142-5A1ECA1E34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09926-0E25-98F1-F343-BB332D45E1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0631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4F8D2-A8F2-A12E-AFCD-2595870E1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141067-CFFC-6ECB-2D1A-A010C86AA6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6C18D6-666B-1C24-F335-D5C27BFDD5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0BCC26-F5EF-2E0A-CCF3-41BB68F714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422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703A2-7004-09A5-4D2A-D06CE0D91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5811BA-EDF1-5375-D896-AD44F68DEB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972E67-5B8A-DDC5-D3EB-F0640C1B4D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3753E-7CD6-3F03-0B10-73694FEAE4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8700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9EAD53-08D8-96A2-7A9D-2E115D37E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71C04A-EB0C-DCF5-035F-417735D3ED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56C278-6688-3BF4-A288-A1579C8BD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F84E2-E174-1E2D-CB8A-DFEBE1B566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8684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BD046-E831-6AED-C0F0-82F1E62C6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8C7E1F-6994-42A7-C86D-BCC639183F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F2DD90-A8A5-FD59-44FF-344360BF08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29577-0B6F-E991-B460-BE113CBA1D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582626-6266-440D-A8A1-9108F03CEB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42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278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6679" y="213532"/>
            <a:ext cx="9347200" cy="31350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148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48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25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4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6679" y="213532"/>
            <a:ext cx="9347200" cy="31350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264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6679" y="213532"/>
            <a:ext cx="9347200" cy="31350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666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6679" y="213532"/>
            <a:ext cx="9347200" cy="31350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61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/>
            </a:lvl1pPr>
          </a:lstStyle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94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78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18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838200"/>
            <a:ext cx="11074400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488AA48-FE50-4E19-88CA-A0E4CBFE9E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610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chemeClr val="tx1"/>
          </a:solidFill>
          <a:latin typeface="Times New Roman" pitchFamily="18" charset="0"/>
          <a:ea typeface="+mj-ea"/>
          <a:cs typeface="Times New Roman" pitchFamily="18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0CAF12ED-15F7-40B4-A37A-01BDBC410F8E}"/>
              </a:ext>
            </a:extLst>
          </p:cNvPr>
          <p:cNvSpPr txBox="1">
            <a:spLocks/>
          </p:cNvSpPr>
          <p:nvPr/>
        </p:nvSpPr>
        <p:spPr>
          <a:xfrm>
            <a:off x="2743201" y="533400"/>
            <a:ext cx="6934201" cy="14478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Times New Roman" pitchFamily="18" charset="0"/>
                <a:ea typeface="+mj-ea"/>
                <a:cs typeface="Times New Roman" pitchFamily="18" charset="0"/>
              </a:defRPr>
            </a:lvl1pPr>
          </a:lstStyle>
          <a:p>
            <a:pPr algn="ctr"/>
            <a:r>
              <a:rPr lang="en-US" sz="2000" b="0" dirty="0">
                <a:latin typeface="+mn-lt"/>
              </a:rPr>
              <a:t>German University in Cairo</a:t>
            </a:r>
            <a:br>
              <a:rPr lang="en-US" sz="2000" b="0" dirty="0">
                <a:latin typeface="+mn-lt"/>
              </a:rPr>
            </a:br>
            <a:r>
              <a:rPr lang="en-US" sz="2000" b="0" dirty="0">
                <a:latin typeface="+mn-lt"/>
              </a:rPr>
              <a:t>Faculty of Engineering and Materials Science</a:t>
            </a:r>
            <a:br>
              <a:rPr lang="en-US" sz="2000" b="0" dirty="0">
                <a:latin typeface="+mn-lt"/>
              </a:rPr>
            </a:br>
            <a:r>
              <a:rPr lang="en-US" sz="2000" b="0" dirty="0">
                <a:latin typeface="+mn-lt"/>
              </a:rPr>
              <a:t>Mechatronics Engineering Department</a:t>
            </a:r>
            <a:br>
              <a:rPr lang="en-US" sz="2800" dirty="0">
                <a:latin typeface="+mn-lt"/>
              </a:rPr>
            </a:br>
            <a:br>
              <a:rPr lang="en-US" sz="4800" dirty="0">
                <a:latin typeface="+mn-lt"/>
              </a:rPr>
            </a:br>
            <a:endParaRPr lang="en-US" sz="4800" dirty="0">
              <a:latin typeface="+mn-lt"/>
            </a:endParaRP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0060EF0F-F5F5-45E8-BFCF-DDA87695C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4211" y="3581400"/>
            <a:ext cx="8532178" cy="205740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Team 5 Members: 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Waleed Atef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Abdallah Mohamed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Omar Magdy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Mohamed Shall</a:t>
            </a:r>
          </a:p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Fouad El-Sheikh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/>
              <p:cNvSpPr/>
              <p:nvPr/>
            </p:nvSpPr>
            <p:spPr>
              <a:xfrm>
                <a:off x="1524000" y="2133600"/>
                <a:ext cx="9372600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𝑩𝒂𝒍𝒍</m:t>
                      </m:r>
                      <m:r>
                        <a:rPr lang="en-US" sz="4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4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𝑻𝒓𝒂𝒄𝒌𝒊𝒏𝒈</m:t>
                      </m:r>
                      <m:r>
                        <a:rPr lang="en-US" sz="4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4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𝑹𝒐𝒃𝒐𝒕</m:t>
                      </m:r>
                    </m:oMath>
                  </m:oMathPara>
                </a14:m>
                <a:endParaRPr lang="en-US" sz="40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0" y="2133600"/>
                <a:ext cx="9372600" cy="7078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45916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48BCD-0D8D-83F7-C412-F319370A0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728DC-9818-0744-8E78-D5367E4AF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2A789C3D-CA8C-0D8A-0FEB-F6BE7BCD2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Image Processing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888AA63-21CD-2BB1-7A95-AB5BE310F655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E5B07A-3A70-8868-713A-76D6C58AFD10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662C608-F97B-A897-F2E0-F1478929A9D7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E6A5361-7BCA-FD0A-AD94-7BF20595061D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5DD7D1C-E672-E382-CD4F-83B75D754ABA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C88F8D-3FFC-039F-5960-D103D20DAEC3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16C56B-136F-5508-8E05-2511997BA657}"/>
              </a:ext>
            </a:extLst>
          </p:cNvPr>
          <p:cNvSpPr txBox="1"/>
          <p:nvPr/>
        </p:nvSpPr>
        <p:spPr>
          <a:xfrm>
            <a:off x="6998071" y="1365394"/>
            <a:ext cx="3586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Flipping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96BDA6-9951-11E6-6FE1-1F32F098AC76}"/>
              </a:ext>
            </a:extLst>
          </p:cNvPr>
          <p:cNvSpPr txBox="1"/>
          <p:nvPr/>
        </p:nvSpPr>
        <p:spPr>
          <a:xfrm>
            <a:off x="1753027" y="1981200"/>
            <a:ext cx="4848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computational time.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0DA72C-4D4F-CF09-2810-D480DE1FFB56}"/>
              </a:ext>
            </a:extLst>
          </p:cNvPr>
          <p:cNvSpPr txBox="1"/>
          <p:nvPr/>
        </p:nvSpPr>
        <p:spPr>
          <a:xfrm>
            <a:off x="7010400" y="1981200"/>
            <a:ext cx="495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match the cameras orientation with physical motion.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DB3C25-89CA-FF53-290C-D94F4657F201}"/>
              </a:ext>
            </a:extLst>
          </p:cNvPr>
          <p:cNvSpPr txBox="1"/>
          <p:nvPr/>
        </p:nvSpPr>
        <p:spPr>
          <a:xfrm>
            <a:off x="1351267" y="858759"/>
            <a:ext cx="849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Geometric Transformation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288ECE-AA1D-A865-5096-9FE3C5F7BAA8}"/>
              </a:ext>
            </a:extLst>
          </p:cNvPr>
          <p:cNvSpPr txBox="1"/>
          <p:nvPr/>
        </p:nvSpPr>
        <p:spPr>
          <a:xfrm>
            <a:off x="1753027" y="1379547"/>
            <a:ext cx="3586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Resizing</a:t>
            </a:r>
            <a:endParaRPr lang="en-US" dirty="0"/>
          </a:p>
        </p:txBody>
      </p:sp>
      <p:pic>
        <p:nvPicPr>
          <p:cNvPr id="22" name="Picture 21" descr="A group of men taking a selfie&#10;&#10;AI-generated content may be incorrect.">
            <a:extLst>
              <a:ext uri="{FF2B5EF4-FFF2-40B4-BE49-F238E27FC236}">
                <a16:creationId xmlns:a16="http://schemas.microsoft.com/office/drawing/2014/main" id="{5F38AB88-48DA-9BF9-BB8C-1D21DE02F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3147783"/>
            <a:ext cx="2514600" cy="2038350"/>
          </a:xfrm>
          <a:prstGeom prst="rect">
            <a:avLst/>
          </a:prstGeom>
        </p:spPr>
      </p:pic>
      <p:pic>
        <p:nvPicPr>
          <p:cNvPr id="24" name="Picture 23" descr="A couple of men taking a selfie&#10;&#10;AI-generated content may be incorrect.">
            <a:extLst>
              <a:ext uri="{FF2B5EF4-FFF2-40B4-BE49-F238E27FC236}">
                <a16:creationId xmlns:a16="http://schemas.microsoft.com/office/drawing/2014/main" id="{C2B44589-BD1E-680A-3BF7-FDEAC96BD9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239" y="2302810"/>
            <a:ext cx="4250988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898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89A96-9718-2570-01C5-ABF034752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9C4393-B9D1-F351-B010-5E741B11E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EB59DED2-032D-73E3-67C5-2E4967DE8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Image Processing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AB2E0C-3449-571D-F623-161DEE584FB3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5632CA-D426-9C19-DE9F-0D63A7383A3B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F8164D1-CB3E-2619-42D5-B956D6DD41D1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F32627-907D-0163-0C55-0451C3905ADB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EB1799-C7DB-0F57-2AEF-A71190892A89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180D33-C213-818B-A38E-E68D17238033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925E8D-730D-72C2-94B3-C3F3DF5A9887}"/>
              </a:ext>
            </a:extLst>
          </p:cNvPr>
          <p:cNvSpPr txBox="1"/>
          <p:nvPr/>
        </p:nvSpPr>
        <p:spPr>
          <a:xfrm>
            <a:off x="1752600" y="1442318"/>
            <a:ext cx="48484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the contrast and brightness of the image without changing the color.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272DE1-535E-A7FC-E134-6BD28CE77C4B}"/>
              </a:ext>
            </a:extLst>
          </p:cNvPr>
          <p:cNvSpPr txBox="1"/>
          <p:nvPr/>
        </p:nvSpPr>
        <p:spPr>
          <a:xfrm>
            <a:off x="1351267" y="858759"/>
            <a:ext cx="849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CLAHE (Contrast Limited Adaptive Histogram Equalization)</a:t>
            </a:r>
            <a:endParaRPr lang="en-US" dirty="0"/>
          </a:p>
        </p:txBody>
      </p:sp>
      <p:pic>
        <p:nvPicPr>
          <p:cNvPr id="5" name="Picture 4" descr="A collage of two people&#10;&#10;AI-generated content may be incorrect.">
            <a:extLst>
              <a:ext uri="{FF2B5EF4-FFF2-40B4-BE49-F238E27FC236}">
                <a16:creationId xmlns:a16="http://schemas.microsoft.com/office/drawing/2014/main" id="{F153A365-8912-9614-4B76-252B346D9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366" y="2227125"/>
            <a:ext cx="8289034" cy="348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216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45462-6EA9-BFFE-90C7-3D4E1FC78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953491-83A3-31BE-DF3D-AEC1F7068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40D46ABE-576C-C312-9071-849D31EBE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Image Processing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CF1A18-9891-076E-CC04-9D15C1164932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F24107-8551-DCBF-208F-73E107FC166A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2BF67FB-E3DF-F3EC-6AB3-3688F0724414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242F518-094A-4F11-5B73-9377B9461F7D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DD9CDE0-85EA-D37E-2D3C-257A300B58C3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9698D4-CBB2-FCA1-DCC1-BCF11A9E4029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460E17-7AF7-C904-A8A7-9EB50EA8A139}"/>
              </a:ext>
            </a:extLst>
          </p:cNvPr>
          <p:cNvSpPr txBox="1"/>
          <p:nvPr/>
        </p:nvSpPr>
        <p:spPr>
          <a:xfrm>
            <a:off x="1752600" y="1442318"/>
            <a:ext cx="571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Gaussian blur smooths an image by reducing noise and details.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3DCE27-604B-44AC-E6F4-A2E75763A3FF}"/>
              </a:ext>
            </a:extLst>
          </p:cNvPr>
          <p:cNvSpPr txBox="1"/>
          <p:nvPr/>
        </p:nvSpPr>
        <p:spPr>
          <a:xfrm>
            <a:off x="1351267" y="858759"/>
            <a:ext cx="849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Gaussian Blur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757C89-7FFD-AC9B-25C3-6F1A75538C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38717" y="2237829"/>
            <a:ext cx="8112332" cy="346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716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0EDC6-BE09-04C6-CB46-C69201C81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81E8A5-9831-3422-622A-84E0DC0EF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71C1FFC8-C215-4CA1-8C39-E1BFF9064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Image Processing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44C78A-AE8E-BD13-726C-F0CC12592D35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959E7E-EC16-05F3-3E4F-95EF0C21ED9C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B1019FF-0906-6D7B-904D-F1B27C8112E8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64E9C2-112F-5B9B-788D-F29C956F1C69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F08F41-4C14-4564-0D7E-29BCB1676DF7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36EF1D-D2A1-A009-1FC2-D4D1D81DF190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E89F0F-8BBC-888A-EB7B-450261E0CDBC}"/>
              </a:ext>
            </a:extLst>
          </p:cNvPr>
          <p:cNvSpPr txBox="1"/>
          <p:nvPr/>
        </p:nvSpPr>
        <p:spPr>
          <a:xfrm>
            <a:off x="1752600" y="1442318"/>
            <a:ext cx="571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Segmenting colors and identifying a range of colors that represent the color that needs to be detected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5A546D-4F52-4253-CFE6-4FCE01FC8682}"/>
              </a:ext>
            </a:extLst>
          </p:cNvPr>
          <p:cNvSpPr txBox="1"/>
          <p:nvPr/>
        </p:nvSpPr>
        <p:spPr>
          <a:xfrm>
            <a:off x="1351267" y="858759"/>
            <a:ext cx="849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HSV Color Segmentation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457976-1686-D84A-6EF1-F270A6262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0366" y="2237829"/>
            <a:ext cx="8289034" cy="346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0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3600CD-6BFC-421A-DBCE-3AAFFFA1C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E50362-DA11-57A5-ED83-A3C8F03B7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2826F8B6-1841-B658-C7AD-9E692B9DC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Image Processing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16F6D2-7EA8-FA23-A973-4BE91C90DCDB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A0109F-2393-0B7F-8178-1C5841E51C72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7207A78-2C63-E6FB-3ABF-8052E6BFB6E5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35A6118-05B2-DB7B-BC8A-5218B8BACDE2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C85D86F-5685-F4FF-9FDF-3A07249472EA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3D832F-A661-5B99-7AD1-9C3F4746DFE6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86DB1A-90AA-482B-6EB5-ECAA4FEEB497}"/>
              </a:ext>
            </a:extLst>
          </p:cNvPr>
          <p:cNvSpPr txBox="1"/>
          <p:nvPr/>
        </p:nvSpPr>
        <p:spPr>
          <a:xfrm>
            <a:off x="1752600" y="1442318"/>
            <a:ext cx="7239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Morphological opening is used to remove small noises.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Morphological closing is used to close gaps inside detected objects.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A116B7-1E29-59F8-3B38-727B345984FC}"/>
              </a:ext>
            </a:extLst>
          </p:cNvPr>
          <p:cNvSpPr txBox="1"/>
          <p:nvPr/>
        </p:nvSpPr>
        <p:spPr>
          <a:xfrm>
            <a:off x="1351267" y="858759"/>
            <a:ext cx="849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Morphological Operations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B51961-687E-3CAA-C83C-8E277C2BC5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50366" y="2255342"/>
            <a:ext cx="8289034" cy="343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402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66C7CF-BFC8-0AF6-D3B3-6841106D3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FC506-9564-BB9A-C670-7EC5A110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E7945C3B-096D-8326-EDB7-CEAC97045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Image Processing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B469D8-94A6-0C5F-282D-F8839552C81E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59A8BE5-4FD2-EA81-3DE6-B0F6FB65A880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1A54CC-530A-7668-773B-EFA6B841C136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9797DD4-58A3-F384-FDE3-769C54048885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242721F-215A-769F-539D-18138F975FCC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C25577-2E40-BD1C-F3DF-27C85D48834C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69D538-6306-6517-7197-E1251836F72C}"/>
              </a:ext>
            </a:extLst>
          </p:cNvPr>
          <p:cNvSpPr txBox="1"/>
          <p:nvPr/>
        </p:nvSpPr>
        <p:spPr>
          <a:xfrm>
            <a:off x="1752600" y="1442318"/>
            <a:ext cx="7239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Contours are extracted from the edges of the color detected ball.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largest contour is assumed to correspond to the ball.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moments are used to estimate the centroid of the ball.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7D8DAB-445F-50E4-47B7-AB643A8BCD18}"/>
              </a:ext>
            </a:extLst>
          </p:cNvPr>
          <p:cNvSpPr txBox="1"/>
          <p:nvPr/>
        </p:nvSpPr>
        <p:spPr>
          <a:xfrm>
            <a:off x="1351267" y="858759"/>
            <a:ext cx="849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Contour Detection &amp; Centroid Estimation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A92E66-5CCD-1017-4029-36B6DD9BAB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61709" y="2358055"/>
            <a:ext cx="4066347" cy="343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365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6DDCF-0598-38C2-1F8F-CC4B86970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3782C-29FE-7ED7-58EC-9CC63AB87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0" y="152400"/>
            <a:ext cx="9347200" cy="365125"/>
          </a:xfrm>
        </p:spPr>
        <p:txBody>
          <a:bodyPr/>
          <a:lstStyle/>
          <a:p>
            <a:r>
              <a:rPr lang="en-US" dirty="0"/>
              <a:t>Outline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2FB4B-EC00-029F-ED64-89020D812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C503D9-23C1-E7AD-CADF-55CEF7961178}"/>
              </a:ext>
            </a:extLst>
          </p:cNvPr>
          <p:cNvSpPr txBox="1"/>
          <p:nvPr/>
        </p:nvSpPr>
        <p:spPr>
          <a:xfrm>
            <a:off x="1295400" y="990600"/>
            <a:ext cx="10896600" cy="3374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Camera Setup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(Mohamed Shall)</a:t>
            </a:r>
          </a:p>
        </p:txBody>
      </p:sp>
    </p:spTree>
    <p:extLst>
      <p:ext uri="{BB962C8B-B14F-4D97-AF65-F5344CB8AC3E}">
        <p14:creationId xmlns:p14="http://schemas.microsoft.com/office/powerpoint/2010/main" val="1324118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CAC44-A42C-5341-2F21-749640A67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B8909C-E11F-E06D-777D-F8F95D30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63000" y="6368243"/>
            <a:ext cx="2844800" cy="365125"/>
          </a:xfrm>
        </p:spPr>
        <p:txBody>
          <a:bodyPr/>
          <a:lstStyle/>
          <a:p>
            <a:fld id="{4488AA48-FE50-4E19-88CA-A0E4CBFE9EC2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4D29EB32-E587-B27F-874E-FBE62358D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Control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B59151-A478-9435-23C9-C28DBAF22280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6B99104-9CB3-AD1E-35B0-1A906961BF00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3FFAC40-8E29-FCFA-109A-F52AFF45BE6F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4BD7511-FC20-D89B-B017-EE1A29E9E280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0612213-8129-E9CE-E146-247B0CC2ABEE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8CBBAA-D79A-FE6B-DDB5-0A0A14392BF7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9B2711-9EA6-67EB-A70A-2035C0AE4371}"/>
              </a:ext>
            </a:extLst>
          </p:cNvPr>
          <p:cNvSpPr txBox="1"/>
          <p:nvPr/>
        </p:nvSpPr>
        <p:spPr>
          <a:xfrm>
            <a:off x="1351267" y="858759"/>
            <a:ext cx="849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PID Controller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C68D606-533A-172F-5E7D-8D47F087B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49400" y="1600201"/>
            <a:ext cx="4546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1" dirty="0"/>
              <a:t>Horizontal offset control</a:t>
            </a:r>
          </a:p>
          <a:p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Measures how far the object's centroid is from the center of the frame.</a:t>
            </a:r>
          </a:p>
          <a:p>
            <a:pPr>
              <a:spcBef>
                <a:spcPts val="0"/>
              </a:spcBef>
            </a:pPr>
            <a:r>
              <a:rPr lang="en-US" dirty="0"/>
              <a:t>Uses a PID controller to compute the required correction.</a:t>
            </a:r>
          </a:p>
          <a:p>
            <a:pPr>
              <a:spcBef>
                <a:spcPts val="0"/>
              </a:spcBef>
            </a:pPr>
            <a:r>
              <a:rPr lang="en-US" dirty="0"/>
              <a:t>The intention is to send directional commands (left or right) to adjust alignment.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C02273-D692-6DB8-D8B3-B23A3D15FCEE}"/>
              </a:ext>
            </a:extLst>
          </p:cNvPr>
          <p:cNvSpPr txBox="1">
            <a:spLocks/>
          </p:cNvSpPr>
          <p:nvPr/>
        </p:nvSpPr>
        <p:spPr>
          <a:xfrm>
            <a:off x="7772400" y="1511588"/>
            <a:ext cx="39370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2B08C7C-AE32-8922-27A7-3DCB7DA51953}"/>
              </a:ext>
            </a:extLst>
          </p:cNvPr>
          <p:cNvSpPr txBox="1">
            <a:spLocks/>
          </p:cNvSpPr>
          <p:nvPr/>
        </p:nvSpPr>
        <p:spPr>
          <a:xfrm>
            <a:off x="6858000" y="1610380"/>
            <a:ext cx="5181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2400" b="1" dirty="0"/>
              <a:t>Distance Control (Area-Based):</a:t>
            </a:r>
          </a:p>
          <a:p>
            <a:pPr marL="0" indent="0" algn="ctr">
              <a:buFont typeface="Arial" pitchFamily="34" charset="0"/>
              <a:buNone/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Fixed PWM for forward movement</a:t>
            </a:r>
          </a:p>
          <a:p>
            <a:pPr>
              <a:spcBef>
                <a:spcPts val="0"/>
              </a:spcBef>
            </a:pPr>
            <a:r>
              <a:rPr lang="en-US" dirty="0"/>
              <a:t>Stopping criteria with a certain contour area.</a:t>
            </a:r>
          </a:p>
        </p:txBody>
      </p:sp>
    </p:spTree>
    <p:extLst>
      <p:ext uri="{BB962C8B-B14F-4D97-AF65-F5344CB8AC3E}">
        <p14:creationId xmlns:p14="http://schemas.microsoft.com/office/powerpoint/2010/main" val="3070664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8BC9-68E2-F62E-F6F1-8DAD052FF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716E7-FB69-5FF5-8DB0-0FC2AA616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8" name="Picture 7" descr="A yellow and orange watercolor background with black text&#10;&#10;AI-generated content may be incorrect.">
            <a:extLst>
              <a:ext uri="{FF2B5EF4-FFF2-40B4-BE49-F238E27FC236}">
                <a16:creationId xmlns:a16="http://schemas.microsoft.com/office/drawing/2014/main" id="{D69B4208-F2A2-B33E-ACD4-1DFB97308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85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0800" y="152400"/>
            <a:ext cx="9347200" cy="365125"/>
          </a:xfrm>
        </p:spPr>
        <p:txBody>
          <a:bodyPr/>
          <a:lstStyle/>
          <a:p>
            <a:r>
              <a:rPr lang="en-US" dirty="0"/>
              <a:t>Outline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554664-85B1-468A-AB13-63F681A7E8BC}"/>
              </a:ext>
            </a:extLst>
          </p:cNvPr>
          <p:cNvSpPr txBox="1"/>
          <p:nvPr/>
        </p:nvSpPr>
        <p:spPr>
          <a:xfrm>
            <a:off x="1295400" y="990600"/>
            <a:ext cx="10896600" cy="3374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 (Fouad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ElSheikh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Camera Setup (Waleed Atef)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(Abdullah Mohamed &amp; Omar Magdy)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(Mohamed Shall)</a:t>
            </a:r>
          </a:p>
        </p:txBody>
      </p:sp>
    </p:spTree>
    <p:extLst>
      <p:ext uri="{BB962C8B-B14F-4D97-AF65-F5344CB8AC3E}">
        <p14:creationId xmlns:p14="http://schemas.microsoft.com/office/powerpoint/2010/main" val="69632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2AA1C-BC88-94AC-05C9-C22E4E68F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B24F7-30F6-4724-1779-1679FC23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0" y="152400"/>
            <a:ext cx="9347200" cy="365125"/>
          </a:xfrm>
        </p:spPr>
        <p:txBody>
          <a:bodyPr/>
          <a:lstStyle/>
          <a:p>
            <a:r>
              <a:rPr lang="en-US" dirty="0"/>
              <a:t>Outline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984ACC-C787-407E-9339-DFE45F639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53EAB4-EB95-D6D4-9383-658524F8B949}"/>
              </a:ext>
            </a:extLst>
          </p:cNvPr>
          <p:cNvSpPr txBox="1"/>
          <p:nvPr/>
        </p:nvSpPr>
        <p:spPr>
          <a:xfrm>
            <a:off x="1295400" y="990600"/>
            <a:ext cx="10896600" cy="3374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Camera Setup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3920590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B6E16568-E979-D746-A497-6B720428B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06527B8-8900-472B-963B-9F3A3E5A1578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8FAACE5-53CC-4ACB-9EED-49E65033B36C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8DDB338-705F-46E6-94BE-AC4B9935AF68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152C065-E813-4913-ACEE-383694FD1A83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9E92DF2-9B06-49E6-BC19-0ECBC04C829E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FDA306-498D-A213-3546-9CC15D33C680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pic>
        <p:nvPicPr>
          <p:cNvPr id="5" name="Picture 4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48783DF7-C887-20C1-6D61-DAF33E3FE3F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1" y="1470163"/>
            <a:ext cx="1719566" cy="1712875"/>
          </a:xfrm>
          <a:prstGeom prst="rect">
            <a:avLst/>
          </a:prstGeom>
        </p:spPr>
      </p:pic>
      <p:pic>
        <p:nvPicPr>
          <p:cNvPr id="8" name="Picture 7" descr="A raspberry logo with green leaves&#10;&#10;AI-generated content may be incorrect.">
            <a:extLst>
              <a:ext uri="{FF2B5EF4-FFF2-40B4-BE49-F238E27FC236}">
                <a16:creationId xmlns:a16="http://schemas.microsoft.com/office/drawing/2014/main" id="{41286FF3-BBD7-1660-2537-ECDBBD5B300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356" y="3183038"/>
            <a:ext cx="3455043" cy="2303362"/>
          </a:xfrm>
          <a:prstGeom prst="rect">
            <a:avLst/>
          </a:prstGeom>
        </p:spPr>
      </p:pic>
      <p:pic>
        <p:nvPicPr>
          <p:cNvPr id="11" name="Picture 10" descr="A blue and white symbol&#10;&#10;AI-generated content may be incorrect.">
            <a:extLst>
              <a:ext uri="{FF2B5EF4-FFF2-40B4-BE49-F238E27FC236}">
                <a16:creationId xmlns:a16="http://schemas.microsoft.com/office/drawing/2014/main" id="{E60DC5D6-1435-8DA7-5651-448C2BA7EA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6111" y1="49444" x2="35278" y2="50000"/>
                        <a14:foregroundMark x1="67500" y1="50000" x2="69722" y2="51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1179730"/>
            <a:ext cx="2222501" cy="222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29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0FC1A-44EE-B2BA-2B72-3F3B2CB0C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8E296-DC29-91BE-F44C-08A161FBD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0" y="152400"/>
            <a:ext cx="9347200" cy="365125"/>
          </a:xfrm>
        </p:spPr>
        <p:txBody>
          <a:bodyPr/>
          <a:lstStyle/>
          <a:p>
            <a:r>
              <a:rPr lang="en-US" dirty="0"/>
              <a:t>Outline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AA720D-6454-B77E-DBA2-1B7BE7141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97715F-904D-B33E-4877-556476AF1E95}"/>
              </a:ext>
            </a:extLst>
          </p:cNvPr>
          <p:cNvSpPr txBox="1"/>
          <p:nvPr/>
        </p:nvSpPr>
        <p:spPr>
          <a:xfrm>
            <a:off x="1303176" y="990600"/>
            <a:ext cx="10896600" cy="3374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 (Fouad 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ElSheikh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Camera Setup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225250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8B72A-A92E-49FB-1584-506A1FEC3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1E8B68-4262-61A1-7FFD-B6FCD1755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79131E1A-B042-D893-7D36-E122B25B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Hardware Implementation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D61CB4-A076-F8BF-CEEA-20B373182818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02866A4-46CA-EF34-135D-670C7FD45547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A9F6EEA-318E-C213-47E8-27859D9D0C43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34B7D05-D4D4-1E30-E2B5-7A37D1489291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75A00FD-DF38-A598-6324-69614465642B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AAB7F4-D13A-1BE8-8C3D-7AFD03A3973C}"/>
              </a:ext>
            </a:extLst>
          </p:cNvPr>
          <p:cNvSpPr txBox="1"/>
          <p:nvPr/>
        </p:nvSpPr>
        <p:spPr>
          <a:xfrm>
            <a:off x="1351267" y="858759"/>
            <a:ext cx="8497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Implemented Hardware &amp; Connections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E33ABC-D931-6459-03D6-0E4F4E5580D9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A0A2CE-8809-4666-0C8B-692F6F787B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96" y="1365393"/>
            <a:ext cx="4691804" cy="35188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BF4D2E-B60A-8E7A-6634-95F1B20C87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0156" y1="49633" x2="23516" y2="52129"/>
                        <a14:foregroundMark x1="23516" y1="52129" x2="26406" y2="57416"/>
                        <a14:foregroundMark x1="26406" y1="57416" x2="24453" y2="67254"/>
                        <a14:foregroundMark x1="24453" y1="67254" x2="12109" y2="69604"/>
                        <a14:foregroundMark x1="12109" y1="69604" x2="11328" y2="61527"/>
                        <a14:foregroundMark x1="11328" y1="61527" x2="11797" y2="52863"/>
                        <a14:foregroundMark x1="11797" y1="52863" x2="10859" y2="51395"/>
                        <a14:foregroundMark x1="11719" y1="81351" x2="12188" y2="70925"/>
                        <a14:foregroundMark x1="40000" y1="65492" x2="38359" y2="60499"/>
                        <a14:foregroundMark x1="27969" y1="60352" x2="32734" y2="59912"/>
                        <a14:foregroundMark x1="32734" y1="59912" x2="32891" y2="59912"/>
                        <a14:foregroundMark x1="83828" y1="51542" x2="87891" y2="58003"/>
                        <a14:foregroundMark x1="87891" y1="58003" x2="84609" y2="53744"/>
                        <a14:foregroundMark x1="84609" y1="53744" x2="88984" y2="54479"/>
                        <a14:foregroundMark x1="88984" y1="54479" x2="85078" y2="62996"/>
                        <a14:foregroundMark x1="85078" y1="62996" x2="83359" y2="51982"/>
                        <a14:foregroundMark x1="83359" y1="51982" x2="86875" y2="48311"/>
                        <a14:foregroundMark x1="86875" y1="48311" x2="87500" y2="48311"/>
                        <a14:foregroundMark x1="88750" y1="28194" x2="89141" y2="27313"/>
                        <a14:foregroundMark x1="88438" y1="25551" x2="82813" y2="27900"/>
                        <a14:foregroundMark x1="82813" y1="27900" x2="78984" y2="27460"/>
                        <a14:foregroundMark x1="62656" y1="26432" x2="60000" y2="25991"/>
                        <a14:foregroundMark x1="48047" y1="25404" x2="48984" y2="27606"/>
                        <a14:foregroundMark x1="22109" y1="29222" x2="26641" y2="25844"/>
                        <a14:foregroundMark x1="26641" y1="25844" x2="22656" y2="28047"/>
                        <a14:foregroundMark x1="22656" y1="28047" x2="22344" y2="27313"/>
                        <a14:foregroundMark x1="20234" y1="60646" x2="24141" y2="60352"/>
                        <a14:foregroundMark x1="24141" y1="60352" x2="19219" y2="62702"/>
                        <a14:foregroundMark x1="19219" y1="62702" x2="17813" y2="60499"/>
                        <a14:backgroundMark x1="5859" y1="21586" x2="13594" y2="14097"/>
                        <a14:backgroundMark x1="13984" y1="13803" x2="11016" y2="32599"/>
                        <a14:backgroundMark x1="12578" y1="27606" x2="12969" y2="33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3124200"/>
            <a:ext cx="8367772" cy="445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151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A54E1-641B-5EC0-9094-246C4D0D2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99EA-F4FF-1812-9719-24A2C2DD9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0" y="152400"/>
            <a:ext cx="9347200" cy="365125"/>
          </a:xfrm>
        </p:spPr>
        <p:txBody>
          <a:bodyPr/>
          <a:lstStyle/>
          <a:p>
            <a:r>
              <a:rPr lang="en-US" dirty="0"/>
              <a:t>Outline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FE981-4487-1B29-0C36-0B2381234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0D07E4-6905-03BA-8CF5-DFACED7EEB5D}"/>
              </a:ext>
            </a:extLst>
          </p:cNvPr>
          <p:cNvSpPr txBox="1"/>
          <p:nvPr/>
        </p:nvSpPr>
        <p:spPr>
          <a:xfrm>
            <a:off x="1295400" y="990600"/>
            <a:ext cx="10896600" cy="3374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Camera Setup (Waleed Atef)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2074071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4C7A6-9A04-31EB-89F8-D1F3CA7A6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B69E9-6658-793F-6370-6C876A862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AC861F84-DCE0-95EA-6340-1BFFBBE3A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679" y="124632"/>
            <a:ext cx="9347200" cy="313506"/>
          </a:xfrm>
        </p:spPr>
        <p:txBody>
          <a:bodyPr/>
          <a:lstStyle/>
          <a:p>
            <a:r>
              <a:rPr lang="en-US" dirty="0"/>
              <a:t>Raspberry Pi &amp; Camera Setup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07A28E-8013-2296-12F3-B8A48F5DFFC7}"/>
              </a:ext>
            </a:extLst>
          </p:cNvPr>
          <p:cNvSpPr/>
          <p:nvPr/>
        </p:nvSpPr>
        <p:spPr>
          <a:xfrm>
            <a:off x="0" y="914400"/>
            <a:ext cx="1351267" cy="4953000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0F72DBE-9E9B-4AE6-7F19-DBD6D44F0776}"/>
              </a:ext>
            </a:extLst>
          </p:cNvPr>
          <p:cNvSpPr txBox="1"/>
          <p:nvPr/>
        </p:nvSpPr>
        <p:spPr>
          <a:xfrm>
            <a:off x="0" y="1219200"/>
            <a:ext cx="10905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41F5B6F-C868-2563-D44A-FDA2F76ABCE3}"/>
              </a:ext>
            </a:extLst>
          </p:cNvPr>
          <p:cNvSpPr txBox="1"/>
          <p:nvPr/>
        </p:nvSpPr>
        <p:spPr>
          <a:xfrm>
            <a:off x="-20156" y="2743200"/>
            <a:ext cx="13105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F70905E-9DCB-7D5C-7DD1-FA97DEF60A78}"/>
              </a:ext>
            </a:extLst>
          </p:cNvPr>
          <p:cNvSpPr txBox="1"/>
          <p:nvPr/>
        </p:nvSpPr>
        <p:spPr>
          <a:xfrm>
            <a:off x="0" y="2210543"/>
            <a:ext cx="135646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</a:t>
            </a:r>
          </a:p>
          <a:p>
            <a:r>
              <a:rPr lang="en-US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Setup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1633CC-946E-B3C8-C4F4-95FB537D2FE8}"/>
              </a:ext>
            </a:extLst>
          </p:cNvPr>
          <p:cNvSpPr txBox="1"/>
          <p:nvPr/>
        </p:nvSpPr>
        <p:spPr>
          <a:xfrm>
            <a:off x="0" y="1610380"/>
            <a:ext cx="13512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E4EA2E-BC55-942C-C98B-B00C2051779F}"/>
              </a:ext>
            </a:extLst>
          </p:cNvPr>
          <p:cNvSpPr txBox="1"/>
          <p:nvPr/>
        </p:nvSpPr>
        <p:spPr>
          <a:xfrm>
            <a:off x="1753028" y="950238"/>
            <a:ext cx="4439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4 Model B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807702-3647-A1D1-4CCA-C43DAFC51F15}"/>
              </a:ext>
            </a:extLst>
          </p:cNvPr>
          <p:cNvSpPr txBox="1"/>
          <p:nvPr/>
        </p:nvSpPr>
        <p:spPr>
          <a:xfrm>
            <a:off x="-5195" y="3289012"/>
            <a:ext cx="131050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  <p:pic>
        <p:nvPicPr>
          <p:cNvPr id="6" name="Picture 5" descr="A close-up of a computer chip&#10;&#10;AI-generated content may be incorrect.">
            <a:extLst>
              <a:ext uri="{FF2B5EF4-FFF2-40B4-BE49-F238E27FC236}">
                <a16:creationId xmlns:a16="http://schemas.microsoft.com/office/drawing/2014/main" id="{D2E0FB0A-7D1A-A12D-C884-12396D61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271624"/>
            <a:ext cx="3586376" cy="3586376"/>
          </a:xfrm>
          <a:prstGeom prst="rect">
            <a:avLst/>
          </a:prstGeom>
        </p:spPr>
      </p:pic>
      <p:pic>
        <p:nvPicPr>
          <p:cNvPr id="10" name="Picture 9" descr="A green circuit board with many different ports&#10;&#10;AI-generated content may be incorrect.">
            <a:extLst>
              <a:ext uri="{FF2B5EF4-FFF2-40B4-BE49-F238E27FC236}">
                <a16:creationId xmlns:a16="http://schemas.microsoft.com/office/drawing/2014/main" id="{7E00D8CB-D1AF-9CFD-6D14-B73EECFAFF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77" y="3398758"/>
            <a:ext cx="5061930" cy="35354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82D070-B548-769B-7BD7-A1073C8F5BB2}"/>
              </a:ext>
            </a:extLst>
          </p:cNvPr>
          <p:cNvSpPr txBox="1"/>
          <p:nvPr/>
        </p:nvSpPr>
        <p:spPr>
          <a:xfrm>
            <a:off x="7162800" y="988367"/>
            <a:ext cx="3586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Camera V2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84B060-A5CA-460F-9FD9-A9383C196F7B}"/>
              </a:ext>
            </a:extLst>
          </p:cNvPr>
          <p:cNvSpPr txBox="1"/>
          <p:nvPr/>
        </p:nvSpPr>
        <p:spPr>
          <a:xfrm>
            <a:off x="1753027" y="1511588"/>
            <a:ext cx="48484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Quad-core processor with 4GB RAM which is suitable for running real-time image processing tasks.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Linux-based environments like Raspbian, which makes it easy to run Python, OpenCV, and other image processing libraries.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880B9D-793A-C331-666C-55D7204F66C7}"/>
              </a:ext>
            </a:extLst>
          </p:cNvPr>
          <p:cNvSpPr txBox="1"/>
          <p:nvPr/>
        </p:nvSpPr>
        <p:spPr>
          <a:xfrm>
            <a:off x="7162800" y="1511588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official Pi Camera module is well-optimized for the Raspberry Pi, ensuring better compatibility and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Capable of capturing high-resolution images and video (up to 1080p), making it suitable for tasks like detection, classification, or tracking.</a:t>
            </a:r>
          </a:p>
        </p:txBody>
      </p:sp>
    </p:spTree>
    <p:extLst>
      <p:ext uri="{BB962C8B-B14F-4D97-AF65-F5344CB8AC3E}">
        <p14:creationId xmlns:p14="http://schemas.microsoft.com/office/powerpoint/2010/main" val="575346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CA77B-4E95-881D-1C8E-96A7C2265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A4308-C7E4-4E0C-7234-4945925C2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0" y="152400"/>
            <a:ext cx="9347200" cy="365125"/>
          </a:xfrm>
        </p:spPr>
        <p:txBody>
          <a:bodyPr/>
          <a:lstStyle/>
          <a:p>
            <a:r>
              <a:rPr lang="en-US" dirty="0"/>
              <a:t>Outline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6AC47-1BB6-862B-74BD-38CC75B0E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AA48-FE50-4E19-88CA-A0E4CBFE9EC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3E2C4A-E331-C672-660D-81580F47E89D}"/>
              </a:ext>
            </a:extLst>
          </p:cNvPr>
          <p:cNvSpPr txBox="1"/>
          <p:nvPr/>
        </p:nvSpPr>
        <p:spPr>
          <a:xfrm>
            <a:off x="1295400" y="990600"/>
            <a:ext cx="10896600" cy="3374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Implementation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&amp; Camera Setup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(Abdullah Mohamed &amp; Omar Magdy)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200" b="1" dirty="0">
                <a:solidFill>
                  <a:srgbClr val="BCBD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562197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64885</TotalTime>
  <Words>653</Words>
  <Application>Microsoft Office PowerPoint</Application>
  <PresentationFormat>Widescreen</PresentationFormat>
  <Paragraphs>186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Arial</vt:lpstr>
      <vt:lpstr>Calibri</vt:lpstr>
      <vt:lpstr>Cambria Math</vt:lpstr>
      <vt:lpstr>Times New Roman</vt:lpstr>
      <vt:lpstr>Wingdings</vt:lpstr>
      <vt:lpstr>Office Theme</vt:lpstr>
      <vt:lpstr>PowerPoint Presentation</vt:lpstr>
      <vt:lpstr>Outline  </vt:lpstr>
      <vt:lpstr>Outline  </vt:lpstr>
      <vt:lpstr>Introduction</vt:lpstr>
      <vt:lpstr>Outline  </vt:lpstr>
      <vt:lpstr>Hardware Implementation</vt:lpstr>
      <vt:lpstr>Outline  </vt:lpstr>
      <vt:lpstr>Raspberry Pi &amp; Camera Setup</vt:lpstr>
      <vt:lpstr>Outline  </vt:lpstr>
      <vt:lpstr>Image Processing</vt:lpstr>
      <vt:lpstr>Image Processing</vt:lpstr>
      <vt:lpstr>Image Processing</vt:lpstr>
      <vt:lpstr>Image Processing</vt:lpstr>
      <vt:lpstr>Image Processing</vt:lpstr>
      <vt:lpstr>Image Processing</vt:lpstr>
      <vt:lpstr>Outline  </vt:lpstr>
      <vt:lpstr>Control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Low Noise Amplifier</dc:title>
  <dc:creator>Abdallah Hossam Mohammed</dc:creator>
  <cp:lastModifiedBy>Waleed Atef</cp:lastModifiedBy>
  <cp:revision>1466</cp:revision>
  <dcterms:created xsi:type="dcterms:W3CDTF">2016-02-12T15:27:25Z</dcterms:created>
  <dcterms:modified xsi:type="dcterms:W3CDTF">2025-05-17T19:50:59Z</dcterms:modified>
</cp:coreProperties>
</file>